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7"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60"/>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309275" y="1726860"/>
            <a:ext cx="7309500" cy="104641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solidFill>
                  <a:schemeClr val="dk2"/>
                </a:solidFill>
              </a:rPr>
              <a:t>The Waze data team is engaged in a project to predict user churn on the Waze app, with the ultimate goal of improving user retention and driving business growth. This document summarizes the initial data inspection and preliminary findings, which will guide further data analysis and model development.</a:t>
            </a:r>
            <a:endParaRPr dirty="0">
              <a:solidFill>
                <a:schemeClr val="dk2"/>
              </a:solidFill>
            </a:endParaRPr>
          </a:p>
        </p:txBody>
      </p:sp>
      <p:grpSp>
        <p:nvGrpSpPr>
          <p:cNvPr id="424" name="Google Shape;424;p17"/>
          <p:cNvGrpSpPr/>
          <p:nvPr/>
        </p:nvGrpSpPr>
        <p:grpSpPr>
          <a:xfrm>
            <a:off x="188700" y="665125"/>
            <a:ext cx="5190000" cy="771300"/>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dirty="0"/>
                <a:t>Waze User Churn Prediction Model</a:t>
              </a:r>
              <a:endParaRPr sz="1600" dirty="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pt-BR" dirty="0" err="1">
                  <a:latin typeface="Roboto"/>
                  <a:ea typeface="Roboto"/>
                  <a:cs typeface="Roboto"/>
                  <a:sym typeface="Roboto"/>
                </a:rPr>
                <a:t>Preliminary</a:t>
              </a:r>
              <a:r>
                <a:rPr lang="pt-BR" dirty="0">
                  <a:latin typeface="Roboto"/>
                  <a:ea typeface="Roboto"/>
                  <a:cs typeface="Roboto"/>
                  <a:sym typeface="Roboto"/>
                </a:rPr>
                <a:t> Data </a:t>
              </a:r>
              <a:r>
                <a:rPr lang="pt-BR" dirty="0" err="1">
                  <a:latin typeface="Roboto"/>
                  <a:ea typeface="Roboto"/>
                  <a:cs typeface="Roboto"/>
                  <a:sym typeface="Roboto"/>
                </a:rPr>
                <a:t>Summary</a:t>
              </a: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FA7B527B-E7CA-55A0-A809-A7B2D2E6FA40}"/>
              </a:ext>
            </a:extLst>
          </p:cNvPr>
          <p:cNvSpPr txBox="1"/>
          <p:nvPr/>
        </p:nvSpPr>
        <p:spPr>
          <a:xfrm>
            <a:off x="3591339" y="3551583"/>
            <a:ext cx="3896139" cy="3323987"/>
          </a:xfrm>
          <a:prstGeom prst="rect">
            <a:avLst/>
          </a:prstGeom>
          <a:noFill/>
        </p:spPr>
        <p:txBody>
          <a:bodyPr wrap="square" rtlCol="0">
            <a:spAutoFit/>
          </a:bodyPr>
          <a:lstStyle/>
          <a:p>
            <a:pPr marL="285750" indent="-285750" algn="just">
              <a:buFont typeface="Arial" panose="020B0604020202020204" pitchFamily="34" charset="0"/>
              <a:buChar char="•"/>
            </a:pPr>
            <a:r>
              <a:rPr lang="en-US" dirty="0"/>
              <a:t>Assed the user data to uncover key patterns and relationships.</a:t>
            </a:r>
          </a:p>
          <a:p>
            <a:pPr algn="just"/>
            <a:endParaRPr lang="en-US" dirty="0"/>
          </a:p>
          <a:p>
            <a:pPr marL="285750" indent="-285750" algn="just">
              <a:buFont typeface="Arial" panose="020B0604020202020204" pitchFamily="34" charset="0"/>
              <a:buChar char="•"/>
            </a:pPr>
            <a:r>
              <a:rPr lang="en-US" dirty="0"/>
              <a:t>Constructed a dataframe in Python.</a:t>
            </a:r>
          </a:p>
          <a:p>
            <a:pPr algn="just"/>
            <a:endParaRPr lang="en-US" dirty="0"/>
          </a:p>
          <a:p>
            <a:pPr marL="285750" indent="-285750" algn="just">
              <a:buFont typeface="Arial" panose="020B0604020202020204" pitchFamily="34" charset="0"/>
              <a:buChar char="•"/>
            </a:pPr>
            <a:r>
              <a:rPr lang="en-US" dirty="0"/>
              <a:t>Performed initial data cleaning and descriptive statistics analysis.</a:t>
            </a:r>
          </a:p>
          <a:p>
            <a:pPr algn="just"/>
            <a:endParaRPr lang="en-US" dirty="0"/>
          </a:p>
          <a:p>
            <a:pPr marL="285750" indent="-285750" algn="just">
              <a:buFont typeface="Arial" panose="020B0604020202020204" pitchFamily="34" charset="0"/>
              <a:buChar char="•"/>
            </a:pPr>
            <a:r>
              <a:rPr lang="en-US" dirty="0"/>
              <a:t>Investigated user activity metrics and device usage patterns.</a:t>
            </a:r>
          </a:p>
          <a:p>
            <a:pPr algn="just"/>
            <a:endParaRPr lang="en-US" dirty="0"/>
          </a:p>
          <a:p>
            <a:pPr marL="285750" indent="-285750" algn="just">
              <a:buFont typeface="Arial" panose="020B0604020202020204" pitchFamily="34" charset="0"/>
              <a:buChar char="•"/>
            </a:pPr>
            <a:r>
              <a:rPr lang="en-US" dirty="0"/>
              <a:t>Provided a foundational understanding of the dataset, highlighting important trends that will inform the next steps of the project.</a:t>
            </a:r>
          </a:p>
          <a:p>
            <a:endParaRPr lang="en-US" dirty="0"/>
          </a:p>
        </p:txBody>
      </p:sp>
      <p:sp>
        <p:nvSpPr>
          <p:cNvPr id="6" name="TextBox 5">
            <a:extLst>
              <a:ext uri="{FF2B5EF4-FFF2-40B4-BE49-F238E27FC236}">
                <a16:creationId xmlns:a16="http://schemas.microsoft.com/office/drawing/2014/main" id="{5BEAB4FD-817C-D2D0-85D8-6B0AFA3B25AB}"/>
              </a:ext>
            </a:extLst>
          </p:cNvPr>
          <p:cNvSpPr txBox="1"/>
          <p:nvPr/>
        </p:nvSpPr>
        <p:spPr>
          <a:xfrm>
            <a:off x="3260035" y="7819294"/>
            <a:ext cx="4358740" cy="2031325"/>
          </a:xfrm>
          <a:prstGeom prst="rect">
            <a:avLst/>
          </a:prstGeom>
          <a:noFill/>
        </p:spPr>
        <p:txBody>
          <a:bodyPr wrap="square" rtlCol="0">
            <a:spAutoFit/>
          </a:bodyPr>
          <a:lstStyle/>
          <a:p>
            <a:pPr marL="285750" indent="-285750" algn="just">
              <a:buFont typeface="Arial" panose="020B0604020202020204" pitchFamily="34" charset="0"/>
              <a:buChar char="•"/>
            </a:pPr>
            <a:r>
              <a:rPr lang="en-US" dirty="0"/>
              <a:t>Focus on understanding the high activity levels of churned users to identify specific factors contributing to their churn.</a:t>
            </a:r>
          </a:p>
          <a:p>
            <a:pPr marL="285750" indent="-285750" algn="just">
              <a:buFont typeface="Arial" panose="020B0604020202020204" pitchFamily="34" charset="0"/>
              <a:buChar char="•"/>
            </a:pPr>
            <a:r>
              <a:rPr lang="en-US" dirty="0"/>
              <a:t>Conduct a comprehensive exploratory data analysis (EDA) to visualize data trends and refine predictive features.</a:t>
            </a:r>
          </a:p>
          <a:p>
            <a:pPr marL="285750" indent="-285750" algn="just">
              <a:buFont typeface="Arial" panose="020B0604020202020204" pitchFamily="34" charset="0"/>
              <a:buChar char="•"/>
            </a:pPr>
            <a:r>
              <a:rPr lang="en-US" dirty="0"/>
              <a:t>Address the missing values in the label column and ensure data completeness for accurate model training.</a:t>
            </a:r>
            <a:endParaRPr lang="pt-BR" dirty="0"/>
          </a:p>
        </p:txBody>
      </p:sp>
      <p:sp>
        <p:nvSpPr>
          <p:cNvPr id="13" name="TextBox 12">
            <a:extLst>
              <a:ext uri="{FF2B5EF4-FFF2-40B4-BE49-F238E27FC236}">
                <a16:creationId xmlns:a16="http://schemas.microsoft.com/office/drawing/2014/main" id="{F27427D8-6BDE-29FA-28C7-72434197CC64}"/>
              </a:ext>
            </a:extLst>
          </p:cNvPr>
          <p:cNvSpPr txBox="1"/>
          <p:nvPr/>
        </p:nvSpPr>
        <p:spPr>
          <a:xfrm>
            <a:off x="228456" y="3969026"/>
            <a:ext cx="2950760" cy="5878532"/>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pt-BR" sz="1300" b="0" i="0" u="none" strike="noStrike" cap="none" normalizeH="0" baseline="0" dirty="0">
                <a:ln>
                  <a:noFill/>
                </a:ln>
                <a:solidFill>
                  <a:schemeClr val="tx1"/>
                </a:solidFill>
                <a:effectLst/>
                <a:latin typeface="Arial" panose="020B0604020202020204" pitchFamily="34" charset="0"/>
              </a:rPr>
              <a:t>The dataset includes 14,999 users and 13 variables, covering aspects such as session frequency, driving behavior, and device type.</a:t>
            </a:r>
          </a:p>
          <a:p>
            <a:pPr marL="0" marR="0" lvl="0" indent="0" algn="l" defTabSz="914400" rtl="0" eaLnBrk="0" fontAlgn="base" latinLnBrk="0" hangingPunct="0">
              <a:lnSpc>
                <a:spcPct val="100000"/>
              </a:lnSpc>
              <a:spcBef>
                <a:spcPct val="0"/>
              </a:spcBef>
              <a:spcAft>
                <a:spcPct val="0"/>
              </a:spcAft>
              <a:buClrTx/>
              <a:buSzTx/>
              <a:tabLst/>
            </a:pPr>
            <a:endParaRPr kumimoji="0" lang="en-US" altLang="pt-BR" sz="5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pt-BR" sz="1300" b="0" i="0" u="none" strike="noStrike" cap="none" normalizeH="0" baseline="0" dirty="0">
                <a:ln>
                  <a:noFill/>
                </a:ln>
                <a:solidFill>
                  <a:schemeClr val="tx1"/>
                </a:solidFill>
                <a:effectLst/>
                <a:latin typeface="Arial" panose="020B0604020202020204" pitchFamily="34" charset="0"/>
              </a:rPr>
              <a:t>The </a:t>
            </a:r>
            <a:r>
              <a:rPr kumimoji="0" lang="en-US" altLang="pt-BR" sz="1300" b="0" i="0" u="none" strike="noStrike" cap="none" normalizeH="0" baseline="0" dirty="0">
                <a:ln>
                  <a:noFill/>
                </a:ln>
                <a:solidFill>
                  <a:schemeClr val="tx1"/>
                </a:solidFill>
                <a:effectLst/>
                <a:latin typeface="Arial Unicode MS"/>
              </a:rPr>
              <a:t>label</a:t>
            </a:r>
            <a:r>
              <a:rPr kumimoji="0" lang="en-US" altLang="pt-BR" sz="1300" b="0" i="0" u="none" strike="noStrike" cap="none" normalizeH="0" baseline="0" dirty="0">
                <a:ln>
                  <a:noFill/>
                </a:ln>
                <a:solidFill>
                  <a:schemeClr val="tx1"/>
                </a:solidFill>
                <a:effectLst/>
              </a:rPr>
              <a:t> column, indicating whether a user churned or was retained, contains 700 missing entries.</a:t>
            </a:r>
          </a:p>
          <a:p>
            <a:pPr marL="0" marR="0" lvl="0" indent="0" algn="l" defTabSz="914400" rtl="0" eaLnBrk="0" fontAlgn="base" latinLnBrk="0" hangingPunct="0">
              <a:lnSpc>
                <a:spcPct val="100000"/>
              </a:lnSpc>
              <a:spcBef>
                <a:spcPct val="0"/>
              </a:spcBef>
              <a:spcAft>
                <a:spcPct val="0"/>
              </a:spcAft>
              <a:buClrTx/>
              <a:buSzTx/>
              <a:tabLst/>
            </a:pPr>
            <a:endParaRPr kumimoji="0" lang="en-US" altLang="pt-BR" sz="5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pt-BR" sz="1300" b="0" i="0" u="none" strike="noStrike" cap="none" normalizeH="0" baseline="0" dirty="0">
                <a:ln>
                  <a:noFill/>
                </a:ln>
                <a:solidFill>
                  <a:schemeClr val="tx1"/>
                </a:solidFill>
                <a:effectLst/>
                <a:latin typeface="Arial" panose="020B0604020202020204" pitchFamily="34" charset="0"/>
              </a:rPr>
              <a:t>Retention rate stands at 82%, with 18% of users identified as churned.</a:t>
            </a:r>
          </a:p>
          <a:p>
            <a:pPr marL="0" marR="0" lvl="0" indent="0" algn="l" defTabSz="914400" rtl="0" eaLnBrk="0" fontAlgn="base" latinLnBrk="0" hangingPunct="0">
              <a:lnSpc>
                <a:spcPct val="100000"/>
              </a:lnSpc>
              <a:spcBef>
                <a:spcPct val="0"/>
              </a:spcBef>
              <a:spcAft>
                <a:spcPct val="0"/>
              </a:spcAft>
              <a:buClrTx/>
              <a:buSzTx/>
              <a:tabLst/>
            </a:pPr>
            <a:endParaRPr kumimoji="0" lang="en-US" altLang="pt-BR" sz="5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pt-BR" sz="1300" b="0" i="0" u="none" strike="noStrike" cap="none" normalizeH="0" baseline="0" dirty="0">
                <a:ln>
                  <a:noFill/>
                </a:ln>
                <a:solidFill>
                  <a:schemeClr val="tx1"/>
                </a:solidFill>
                <a:effectLst/>
                <a:latin typeface="Arial" panose="020B0604020202020204" pitchFamily="34" charset="0"/>
              </a:rPr>
              <a:t>Churned users tend to have more drives per month, but fewer active days compared to retained users.</a:t>
            </a:r>
          </a:p>
          <a:p>
            <a:pPr marL="0" marR="0" lvl="0" indent="0" algn="l" defTabSz="914400" rtl="0" eaLnBrk="0" fontAlgn="base" latinLnBrk="0" hangingPunct="0">
              <a:lnSpc>
                <a:spcPct val="100000"/>
              </a:lnSpc>
              <a:spcBef>
                <a:spcPct val="0"/>
              </a:spcBef>
              <a:spcAft>
                <a:spcPct val="0"/>
              </a:spcAft>
              <a:buClrTx/>
              <a:buSzTx/>
              <a:tabLst/>
            </a:pPr>
            <a:endParaRPr kumimoji="0" lang="en-US" altLang="pt-BR" sz="5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pt-BR" sz="1300" b="0" i="0" u="none" strike="noStrike" cap="none" normalizeH="0" baseline="0" dirty="0">
                <a:ln>
                  <a:noFill/>
                </a:ln>
                <a:solidFill>
                  <a:schemeClr val="tx1"/>
                </a:solidFill>
                <a:effectLst/>
                <a:latin typeface="Arial" panose="020B0604020202020204" pitchFamily="34" charset="0"/>
              </a:rPr>
              <a:t>Retained users exhibit more consistent engagement with the app, using it on more days within the month.</a:t>
            </a:r>
          </a:p>
          <a:p>
            <a:pPr marL="0" marR="0" lvl="0" indent="0" algn="l" defTabSz="914400" rtl="0" eaLnBrk="0" fontAlgn="base" latinLnBrk="0" hangingPunct="0">
              <a:lnSpc>
                <a:spcPct val="100000"/>
              </a:lnSpc>
              <a:spcBef>
                <a:spcPct val="0"/>
              </a:spcBef>
              <a:spcAft>
                <a:spcPct val="0"/>
              </a:spcAft>
              <a:buClrTx/>
              <a:buSzTx/>
              <a:tabLst/>
            </a:pPr>
            <a:endParaRPr kumimoji="0" lang="en-US" altLang="pt-BR" sz="5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pt-BR" sz="1300" b="0" i="0" u="none" strike="noStrike" cap="none" normalizeH="0" baseline="0" dirty="0">
                <a:ln>
                  <a:noFill/>
                </a:ln>
                <a:solidFill>
                  <a:schemeClr val="tx1"/>
                </a:solidFill>
                <a:effectLst/>
                <a:latin typeface="Arial" panose="020B0604020202020204" pitchFamily="34" charset="0"/>
              </a:rPr>
              <a:t>The median churned user drove approximately 200 more kilometers and spent 2.5 more hours driving in the last month than the median retained user.</a:t>
            </a:r>
          </a:p>
          <a:p>
            <a:pPr marL="0" marR="0" lvl="0" indent="0" algn="l" defTabSz="914400" rtl="0" eaLnBrk="0" fontAlgn="base" latinLnBrk="0" hangingPunct="0">
              <a:lnSpc>
                <a:spcPct val="100000"/>
              </a:lnSpc>
              <a:spcBef>
                <a:spcPct val="0"/>
              </a:spcBef>
              <a:spcAft>
                <a:spcPct val="0"/>
              </a:spcAft>
              <a:buClrTx/>
              <a:buSzTx/>
              <a:tabLst/>
            </a:pPr>
            <a:endParaRPr kumimoji="0" lang="en-US" altLang="pt-BR" sz="5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pt-BR" sz="1300" b="0" i="0" u="none" strike="noStrike" cap="none" normalizeH="0" baseline="0" dirty="0">
                <a:ln>
                  <a:noFill/>
                </a:ln>
                <a:solidFill>
                  <a:schemeClr val="tx1"/>
                </a:solidFill>
                <a:effectLst/>
                <a:latin typeface="Arial" panose="020B0604020202020204" pitchFamily="34" charset="0"/>
              </a:rPr>
              <a:t>The distribution of iPhone and Android users among churned and retained groups is similar, indicating no significant device-based churn bias. </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313</Words>
  <Application>Microsoft Office PowerPoint</Application>
  <PresentationFormat>Custom</PresentationFormat>
  <Paragraphs>29</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Arial</vt:lpstr>
      <vt:lpstr>Calibri</vt:lpstr>
      <vt:lpstr>Roboto</vt:lpstr>
      <vt:lpstr>Google Sans</vt:lpstr>
      <vt:lpstr>Work Sans</vt:lpstr>
      <vt:lpstr>PT Sans Narrow</vt:lpstr>
      <vt:lpstr>Arial Unicode MS</vt:lpstr>
      <vt:lpstr>Lato</vt:lpstr>
      <vt:lpstr>Google Sans SemiBold</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Rodrigo Bertollo de Alexandre</cp:lastModifiedBy>
  <cp:revision>1</cp:revision>
  <dcterms:modified xsi:type="dcterms:W3CDTF">2024-05-31T18:14:54Z</dcterms:modified>
</cp:coreProperties>
</file>